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62" r:id="rId6"/>
    <p:sldId id="261" r:id="rId7"/>
    <p:sldId id="266" r:id="rId8"/>
    <p:sldId id="263" r:id="rId9"/>
    <p:sldId id="265" r:id="rId10"/>
    <p:sldId id="267" r:id="rId11"/>
    <p:sldId id="268" r:id="rId12"/>
    <p:sldId id="269" r:id="rId13"/>
    <p:sldId id="271" r:id="rId14"/>
    <p:sldId id="270" r:id="rId15"/>
    <p:sldId id="274" r:id="rId16"/>
    <p:sldId id="275" r:id="rId17"/>
    <p:sldId id="258" r:id="rId18"/>
  </p:sldIdLst>
  <p:sldSz cx="12192000" cy="6858000"/>
  <p:notesSz cx="12192000" cy="6858000"/>
  <p:embeddedFontLst>
    <p:embeddedFont>
      <p:font typeface="ARCO" panose="020B060402020202020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olos Text" panose="020B0604020202020204" charset="0"/>
      <p:regular r:id="rId24"/>
      <p:bold r:id="rId25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CF6"/>
    <a:srgbClr val="C536D5"/>
    <a:srgbClr val="FB58A7"/>
    <a:srgbClr val="A3DF0C"/>
    <a:srgbClr val="E13500"/>
    <a:srgbClr val="189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6"/>
  </p:normalViewPr>
  <p:slideViewPr>
    <p:cSldViewPr snapToGrid="0" showGuides="1">
      <p:cViewPr>
        <p:scale>
          <a:sx n="76" d="100"/>
          <a:sy n="76" d="100"/>
        </p:scale>
        <p:origin x="-46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0A0BFA-51F1-446A-A3CE-3B146EBA3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263" y="1560037"/>
            <a:ext cx="6442197" cy="1212850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062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69065" y="4547687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F92137-62C2-4B87-B072-F39FFDB776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065" y="1521764"/>
            <a:ext cx="6160354" cy="132556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7213" y="4520989"/>
            <a:ext cx="3741738" cy="10112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Golos Text"/>
                <a:cs typeface="Golos Text"/>
              </a:defRPr>
            </a:lvl1pPr>
          </a:lstStyle>
          <a:p>
            <a:pPr lvl="0">
              <a:defRPr/>
            </a:pPr>
            <a:r>
              <a:rPr lang="ru-RU"/>
              <a:t>Образец подписи</a:t>
            </a:r>
            <a:endParaRPr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0A9489-93E1-4018-A024-A3C9B9DD17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1454150"/>
            <a:ext cx="6371125" cy="1125538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 bwMode="auto">
          <a:xfrm>
            <a:off x="1022684" y="2027488"/>
            <a:ext cx="6219825" cy="330835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solidFill>
                  <a:schemeClr val="tx1">
                    <a:lumMod val="95000"/>
                    <a:lumOff val="5000"/>
                  </a:schemeClr>
                </a:solidFill>
                <a:latin typeface="Golos Text"/>
                <a:cs typeface="Golos Text"/>
              </a:defRPr>
            </a:lvl1pPr>
            <a:lvl2pPr>
              <a:defRPr sz="1700">
                <a:latin typeface="Golos Text"/>
                <a:cs typeface="Golos Text"/>
              </a:defRPr>
            </a:lvl2pPr>
            <a:lvl3pPr>
              <a:defRPr sz="1700">
                <a:latin typeface="Golos Text"/>
                <a:cs typeface="Golos Text"/>
              </a:defRPr>
            </a:lvl3pPr>
            <a:lvl4pPr>
              <a:defRPr sz="1700">
                <a:latin typeface="Golos Text"/>
                <a:cs typeface="Golos Text"/>
              </a:defRPr>
            </a:lvl4pPr>
            <a:lvl5pPr>
              <a:defRPr sz="1700">
                <a:latin typeface="Golos Text"/>
                <a:cs typeface="Golos Tex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 bwMode="auto">
          <a:xfrm>
            <a:off x="1030711" y="377152"/>
            <a:ext cx="6224331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/>
              </a:defRPr>
            </a:lvl1pPr>
          </a:lstStyle>
          <a:p>
            <a:pPr>
              <a:defRPr/>
            </a:pPr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екст и рисун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DFE843-6A1D-43AF-B7EA-B02FC719C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7838" y="2667000"/>
            <a:ext cx="5015295" cy="3418012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5C7C7DAE-2090-4D82-A3E7-A62CBB56B9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67388" y="2667000"/>
            <a:ext cx="6067425" cy="3418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9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список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7" y="1339809"/>
            <a:ext cx="11356975" cy="75275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DFE843-6A1D-43AF-B7EA-B02FC719CA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838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1893E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1893E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A770E1E1-251B-4644-84FB-BB438E2F27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9517" y="249096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E135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E13500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4DFB7F45-AF83-4F3D-9041-640C612015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7838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A3DF0C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A3DF0C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0D932C62-99C7-40E4-B12F-B34905E57A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19516" y="3399507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FB58A7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FB58A7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62756E56-6580-4635-B545-57E9B0690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C536D5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C536D5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xmlns="" id="{4EF3322C-4F07-47E5-A78E-E935436CEF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9515" y="4310979"/>
            <a:ext cx="5015295" cy="556846"/>
          </a:xfrm>
        </p:spPr>
        <p:txBody>
          <a:bodyPr>
            <a:normAutofit/>
          </a:bodyPr>
          <a:lstStyle>
            <a:lvl1pPr marL="285750" indent="-285750">
              <a:buClr>
                <a:srgbClr val="31CCF6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31CCF6"/>
                </a:solidFill>
                <a:latin typeface="Golos Text"/>
              </a:defRPr>
            </a:lvl1pPr>
          </a:lstStyle>
          <a:p>
            <a:pPr lvl="0"/>
            <a:r>
              <a:rPr lang="ru-RU" dirty="0"/>
              <a:t>Образец списка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E339FD9-27DB-4B25-BE30-9D7D3D24FE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5216403"/>
            <a:ext cx="11356975" cy="861890"/>
          </a:xfrm>
        </p:spPr>
        <p:txBody>
          <a:bodyPr>
            <a:normAutofit/>
          </a:bodyPr>
          <a:lstStyle>
            <a:lvl1pPr marL="0" indent="0">
              <a:buNone/>
              <a:defRPr sz="1700">
                <a:latin typeface="Golos Tex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23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хний колонтитул (Таблица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3B9C7-AB59-490A-A838-5D183955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54" y="967948"/>
            <a:ext cx="11401059" cy="752759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DE662F-FEBD-48F2-A97F-6F863F30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613" y="6280154"/>
            <a:ext cx="2743200" cy="365125"/>
          </a:xfrm>
        </p:spPr>
        <p:txBody>
          <a:bodyPr/>
          <a:lstStyle>
            <a:lvl1pPr>
              <a:defRPr>
                <a:solidFill>
                  <a:srgbClr val="1893E0"/>
                </a:solidFill>
                <a:latin typeface="ARCO" panose="02000800000000000000" pitchFamily="2" charset="0"/>
              </a:defRPr>
            </a:lvl1pPr>
          </a:lstStyle>
          <a:p>
            <a:pPr>
              <a:defRPr/>
            </a:pPr>
            <a:fld id="{69A83443-2FE1-3043-B191-23BA9CCDBE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xmlns="" id="{7F3B1F00-0F97-4878-B351-F9C077B5E1D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33754" y="1875693"/>
            <a:ext cx="11401059" cy="414410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4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8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2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9B5C0519-188A-6C43-99C2-05269AE52A24}" type="datetimeFigureOut">
              <a:rPr lang="ru-RU"/>
              <a:t>23.04.2026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69A83443-2FE1-3043-B191-23BA9CCDBE81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ru/goddo2026" TargetMode="External"/><Relationship Id="rId2" Type="http://schemas.openxmlformats.org/officeDocument/2006/relationships/hyperlink" Target="https://vk.ru/club237407578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4;&#1088;&#1086;&#1089;&#1072;&#1084;&#1072;&#1088;&#1072;.&#1088;&#1092;/gdo/" TargetMode="External"/><Relationship Id="rId2" Type="http://schemas.openxmlformats.org/officeDocument/2006/relationships/hyperlink" Target="https://iro63.ru/god-doshkolnogo-obrazovaniya-2026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crm.irzar.ru/s/4NRkgWFrwciGMC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isk.yandex.ru/d/asRHM8D4FhJ1Aw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7D0812F-D3BF-4EF1-9F1C-C4DB6AC4A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264" y="1560037"/>
            <a:ext cx="9978864" cy="121285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2026 – год дошкольного образования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B64E6C-E031-0F84-7BDD-0DFDDB565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2772887"/>
            <a:ext cx="4363819" cy="32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3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94620"/>
              </p:ext>
            </p:extLst>
          </p:nvPr>
        </p:nvGraphicFramePr>
        <p:xfrm>
          <a:off x="2542798" y="1209845"/>
          <a:ext cx="6589121" cy="5080803"/>
        </p:xfrm>
        <a:graphic>
          <a:graphicData uri="http://schemas.openxmlformats.org/drawingml/2006/table">
            <a:tbl>
              <a:tblPr firstRow="1" firstCol="1" bandRow="1"/>
              <a:tblGrid>
                <a:gridCol w="684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7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1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66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52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4. Организационно-методическое сопровождение реализации программы дошкольного образования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3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Виртуальные педагогические мастерские по приобщению дошкольников к традиционным российским духовно-нравственным ценностям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2026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ДОО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0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Межрегиональный Поволжский фестиваль педагогических идей и инноваций в области дошкольного образования «ИнноФест» 2026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Октябрь 2026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Северо-Восточное ТУ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Участие в Конкурсе воспитательных практик ДОО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ноябрь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2026 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ДОО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5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Методическая неделя «Реализация проектов по историческому просвещению дошкольников»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Ноябрь 2026 г.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4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Отбор лучших практик по историческому просвещению дошкольников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Декабрь 2026 г.</a:t>
                      </a: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ДОО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1" marR="685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71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87223"/>
              </p:ext>
            </p:extLst>
          </p:nvPr>
        </p:nvGraphicFramePr>
        <p:xfrm>
          <a:off x="2596603" y="1386781"/>
          <a:ext cx="6998794" cy="3661080"/>
        </p:xfrm>
        <a:graphic>
          <a:graphicData uri="http://schemas.openxmlformats.org/drawingml/2006/table">
            <a:tbl>
              <a:tblPr firstRow="1" firstCol="1" bandRow="1"/>
              <a:tblGrid>
                <a:gridCol w="726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5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8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84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59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Развитие кадрового потенциала системы дошкольного образования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Участие во Всероссийском форуме для руководителей, воспитателей, работников дошкольного образования и родителей детей, посещающих ДОО (IX Всероссийский съезд работников дошкольного образования в рамках Форума) </a:t>
                      </a: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2026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4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6.7.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Региональный конкурс «Растим патриотов Самарской губернии» для работников дошкольных образовательных организаций</a:t>
                      </a: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2026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СГСПУ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81" marR="628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4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79816"/>
              </p:ext>
            </p:extLst>
          </p:nvPr>
        </p:nvGraphicFramePr>
        <p:xfrm>
          <a:off x="2920620" y="1074331"/>
          <a:ext cx="5774111" cy="5612069"/>
        </p:xfrm>
        <a:graphic>
          <a:graphicData uri="http://schemas.openxmlformats.org/drawingml/2006/table">
            <a:tbl>
              <a:tblPr firstRow="1" firstCol="1" bandRow="1"/>
              <a:tblGrid>
                <a:gridCol w="599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2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7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39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81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Развитие кадрового потенциала системы дошкольного образования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4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6.8.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Региональный конкурс «Призвание учить»2026 (номинация «Педагогический работник дошкольного образования»)</a:t>
                      </a: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Сентябрь-ноябрь 2026 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Самарской области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ТУ/ДО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Организации ДПО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3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6.10.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Областной конкурс образовательных организаций, внедряющих инновационные образовательные программы дошкольного образования «Детский сад года»</a:t>
                      </a: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Ноябрь-декабрь 2026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Самарской области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7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6.11.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Конкурс профессионального мастерства педагогических работников «Наставник в системе образования Самарской области» 2026</a:t>
                      </a: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2026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Самарской области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ТУ/ДО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97" marR="49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8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6E2FDC-8075-0120-2FE7-9C8EAD401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38" y="1159947"/>
            <a:ext cx="4047535" cy="54461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441D4D-0540-8781-731F-EBAA35479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089" y="1159947"/>
            <a:ext cx="4383647" cy="56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3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3E2A3F-03ED-96EF-85AF-42B47AFD22C0}"/>
              </a:ext>
            </a:extLst>
          </p:cNvPr>
          <p:cNvSpPr txBox="1"/>
          <p:nvPr/>
        </p:nvSpPr>
        <p:spPr>
          <a:xfrm>
            <a:off x="501520" y="1175858"/>
            <a:ext cx="1090048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Задачи: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1. Распространить ссылки на ВК ГДО в Самарской области и ВК ГДО (федеральная страница) среди всех работников ДОО и родителей. Подписываемся, выкладываем ссылки на страницах ДОО в ВК и на сайтах.</a:t>
            </a: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hlinkClick r:id="rId2"/>
              </a:rPr>
              <a:t>https://vk.ru/club237407578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                                     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hlinkClick r:id="rId3"/>
              </a:rPr>
              <a:t>https://vk.ru/goddo2026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ГДО федеральная страница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Информационная поддержка, сопровождение мероприятий «Год дошкольного образования» в социальных сетях, на Интернет-ресурсах (не реже 2 раз в неделю) </a:t>
            </a: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9C8CFE-4775-CC61-3268-7B6199489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80" y="2715207"/>
            <a:ext cx="3548741" cy="24044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E760C0-CE2E-9C70-B984-A95ED86D5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130" y="2715207"/>
            <a:ext cx="3548741" cy="245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EA04C6-CAAD-4A53-DDBC-FD99AAAE6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B14330-ECB7-7908-551B-7A1877E7B141}"/>
              </a:ext>
            </a:extLst>
          </p:cNvPr>
          <p:cNvSpPr txBox="1"/>
          <p:nvPr/>
        </p:nvSpPr>
        <p:spPr>
          <a:xfrm>
            <a:off x="501520" y="1175858"/>
            <a:ext cx="109004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Задачи: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2. На сайте дошкольного учреждения создать страничку Год дошкольного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образования.  Разместить ссылки на региональный сайт, окружной сайт</a:t>
            </a: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hlinkClick r:id="rId2"/>
              </a:rPr>
              <a:t>https://iro63.ru/god-doshkolnogo-obrazovaniya-2026/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hlinkClick r:id="rId3"/>
              </a:rPr>
              <a:t>https://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hlinkClick r:id="rId3"/>
              </a:rPr>
              <a:t>цросамара.рф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hlinkClick r:id="rId3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  <a:hlinkClick r:id="rId3"/>
              </a:rPr>
              <a:t>gdo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hlinkClick r:id="rId3"/>
              </a:rPr>
              <a:t>/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Ссылка на файл -установщик, шаблон сайта, имиджевый ролик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hlinkClick r:id="rId4"/>
              </a:rPr>
              <a:t>https://crm.irzar.ru/s/4NRkgWFrwciGMC8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Имиджевый ролик разместить на своей страничке   </a:t>
            </a: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0B3D38-BA40-49CB-50BB-9AB5CA156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922" y="4361951"/>
            <a:ext cx="7800355" cy="19735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94012B-E0F5-5D83-CDDF-07DDEDE51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107" y="1262630"/>
            <a:ext cx="3303448" cy="21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7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6988EB-9863-04F5-35B3-97C390D68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7FD78F-A1A3-F818-5666-98D832BDD1A6}"/>
              </a:ext>
            </a:extLst>
          </p:cNvPr>
          <p:cNvSpPr txBox="1"/>
          <p:nvPr/>
        </p:nvSpPr>
        <p:spPr>
          <a:xfrm>
            <a:off x="501520" y="1175858"/>
            <a:ext cx="109004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Задачи: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3. На страничке Год дошкольного образования размещаем информацию о своих мероприятиях, проводимых в рамках Года дошкольного образования.  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4. При размещении информации, репостах обязательно используем хештеги: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#ГодДошкольногоОбразования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#ГДОСамарскаяОбласть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5. Используем брендбук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hlinkClick r:id="rId2"/>
              </a:rPr>
              <a:t>https://disk.yandex.ru/d/asRHM8D4FhJ1Aw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75DB90-7FA6-E26E-C4F9-2CC0D441E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93" y="4231663"/>
            <a:ext cx="4301412" cy="17735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3A2F0C-C72A-1FBA-9FAC-6D6410D95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452" y="4231663"/>
            <a:ext cx="3131976" cy="18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22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F4CB8F-AABF-4B83-B9F0-615BA57E1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064" y="1521764"/>
            <a:ext cx="9261789" cy="175328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Региональный план реализации мероприятий года дошкольного образования </a:t>
            </a:r>
          </a:p>
          <a:p>
            <a:r>
              <a:rPr lang="ru-RU" dirty="0"/>
              <a:t>в самарской области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A57FEA-B23F-C022-8845-24B2B98F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665" y="3275046"/>
            <a:ext cx="3784293" cy="31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41328"/>
              </p:ext>
            </p:extLst>
          </p:nvPr>
        </p:nvGraphicFramePr>
        <p:xfrm>
          <a:off x="1816128" y="1408365"/>
          <a:ext cx="8148966" cy="4469921"/>
        </p:xfrm>
        <a:graphic>
          <a:graphicData uri="http://schemas.openxmlformats.org/drawingml/2006/table">
            <a:tbl>
              <a:tblPr firstRow="1" firstCol="1" bandRow="1"/>
              <a:tblGrid>
                <a:gridCol w="8459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4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2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6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4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333">
                <a:tc gridSpan="4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Информационное сопровождение проведения в 2026 году Года дошкольного образования в системе образования Самарской области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2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всероссийских общественно значимых акций к Году дошкольного образования, в том числе акции ко Дню работников дошкольного образования, в рамках реализации Дней единых действий, серии акций «Орлята – дошколятам»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ТУ/ДО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8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Информационная поддержка, сопровождение мероприятий «Год дошкольного образования» в социальных сетях, на Интернет-ресурсах (не реже 2 раз в неделю)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года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ТУ/ДО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3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Участие во всероссийских семинарах, посвященных Году дошкольного образования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Организации ДПО ДОО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84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63818"/>
              </p:ext>
            </p:extLst>
          </p:nvPr>
        </p:nvGraphicFramePr>
        <p:xfrm>
          <a:off x="2240508" y="1277273"/>
          <a:ext cx="7710984" cy="5055040"/>
        </p:xfrm>
        <a:graphic>
          <a:graphicData uri="http://schemas.openxmlformats.org/drawingml/2006/table">
            <a:tbl>
              <a:tblPr firstRow="1" firstCol="1" bandRow="1"/>
              <a:tblGrid>
                <a:gridCol w="8005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2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9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0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7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24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Научно-исследовательская деятельность по вопросам дошкольного образования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8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Учет/применение в практике ДОО результатов научных исследований современного ребенка дошкольного возраста и его родителей, обновления и разработки актуальных и эффективных методических подходов к воспитанию современного ребенка в условиях дошкольного образования</a:t>
                      </a: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г., на постоянной основе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Организации ДПО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7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3.1.1.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Участие в Проекте РАО #Научное_волонтерство_Детству#»/учет результатов в практике ДОО (всероссийское популяционное исследование представлений дошкольников о традиционных духовно-нравственных ценностях)</a:t>
                      </a: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Самарской области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Организации ДПО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Участие и проведение всероссийских, межрегиональных, региональных, окружных научно-практических конференций, фестивалей по актуальным вызовам и проблемам дошкольного образования </a:t>
                      </a: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Организации ДПО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12" marR="670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9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52968"/>
              </p:ext>
            </p:extLst>
          </p:nvPr>
        </p:nvGraphicFramePr>
        <p:xfrm>
          <a:off x="2453000" y="1279128"/>
          <a:ext cx="7285999" cy="4725360"/>
        </p:xfrm>
        <a:graphic>
          <a:graphicData uri="http://schemas.openxmlformats.org/drawingml/2006/table">
            <a:tbl>
              <a:tblPr firstRow="1" firstCol="1" bandRow="1"/>
              <a:tblGrid>
                <a:gridCol w="756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7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9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27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4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Научно-исследовательская деятельность по вопросам дошкольного образования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8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Участие в XVI Международной научно-практической конференции «Инфо-Стратегия 2026: Общество. Государство. Образование»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 июня - 3 июля 2026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Самарской области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Организации ДПО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0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Межрегиональная научно-практическая конференция «Инклюзивное образование: эффективные практики обучения лиц с ОВЗ»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 2026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ГБУ ДПО СО «РЦППМСП» Центр специального образования»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0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3.2.5.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Межрегиональная научно-практическая конференция «Базовые национальные ценности как основа сохранения гражданской идентичности и укрепления межэтнических отношений. В единстве семьи – единство нации»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2026 г.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ГБОУ ДПО «Красноярский ресурсный центр»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2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01490"/>
              </p:ext>
            </p:extLst>
          </p:nvPr>
        </p:nvGraphicFramePr>
        <p:xfrm>
          <a:off x="2744176" y="1282888"/>
          <a:ext cx="7110483" cy="4812832"/>
        </p:xfrm>
        <a:graphic>
          <a:graphicData uri="http://schemas.openxmlformats.org/drawingml/2006/table">
            <a:tbl>
              <a:tblPr firstRow="1" firstCol="1" bandRow="1"/>
              <a:tblGrid>
                <a:gridCol w="738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6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19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34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7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0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Научно-исследовательская деятельность по вопросам дошкольного образования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7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3.3.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Участие в международных, всероссийских, межрегиональных научно-практических конференций по актуальным вызовам и проблемам дошкольного образования детей с особыми образовательными потребностями в том числе научно-практическая конференция для педагогов-психологов дошкольных образовательных организаций по психолого-педагогическому сопровождению детей дошкольного возраста </a:t>
                      </a: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3.4.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Участие в международных и всероссийских конкурсах научно-исследовательских работ и публикаций в области дошкольного образования </a:t>
                      </a: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1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3.5.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X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IX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 региональная Ярмарка социально-педагогических инноваций </a:t>
                      </a: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Октябрь-декабрь 2026 г.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Отрадненское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управление министерства образования и науки Самарской области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62" marR="5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67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73689"/>
              </p:ext>
            </p:extLst>
          </p:nvPr>
        </p:nvGraphicFramePr>
        <p:xfrm>
          <a:off x="2755734" y="1190836"/>
          <a:ext cx="6513620" cy="5378958"/>
        </p:xfrm>
        <a:graphic>
          <a:graphicData uri="http://schemas.openxmlformats.org/drawingml/2006/table">
            <a:tbl>
              <a:tblPr firstRow="1" firstCol="1" bandRow="1"/>
              <a:tblGrid>
                <a:gridCol w="676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2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5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9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4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17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4. Организационно-методическое сопровождение реализации программы дошкольного образования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2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Внедрение единой циклограммы деятельности педагога-психолога ДОО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плану Минпросвещения РФ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4.2.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Внедрение Программы и апробация методических рекомендаций по ее применению для подготовки воспитанников к действиям при совершении (угрозе совершения) преступлений террористической направленности, а также рекомендаций по тренировкам по антитеррористической защищенности объектов (территорий) дошкольных образовательных организаций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6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4.3.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Внедрение методических рекомендаций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взаимодействию с родителями (законными представителями) детей дошкольного возраста, посещающих ДОО в том числе просветительских методических материалов для воспитателей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плану Минпросвещения РФ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01" marR="60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95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82742"/>
              </p:ext>
            </p:extLst>
          </p:nvPr>
        </p:nvGraphicFramePr>
        <p:xfrm>
          <a:off x="2197290" y="1247638"/>
          <a:ext cx="6687403" cy="5315046"/>
        </p:xfrm>
        <a:graphic>
          <a:graphicData uri="http://schemas.openxmlformats.org/drawingml/2006/table">
            <a:tbl>
              <a:tblPr firstRow="1" firstCol="1" bandRow="1"/>
              <a:tblGrid>
                <a:gridCol w="6942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25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86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36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4. Организационно-методическое сопровождение реализации программы дошкольного образования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9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4.4.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Участие в социологическом исследовании среди родителей воспитанников ДОО и педагогических работников дошкольного образования о развитии дошкольного образования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г., далее ежегодно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1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4.5.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Выявление, поддержка и содействие тиражированию инновационных идей в рамках отборов лидерских проектов, а также лучших практик субъектов Российской Федерации по перспективным направлениям развития дошкольного образования в рамках функционирования платформы по поиску и обмену эффективными региональными управленческими практиками «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Смартека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2026 г., далее ежегодно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Самарской области, ГАУ ДПО СО ИРО, ТУ/ДО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Организации ДПО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6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4.7.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Деятельность региональных опорных (РОП) площадок по реализации федеральной образовательной программы дошкольного образования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течение года 2026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РОП по реализации ФОП ДО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71" marR="5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46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0830"/>
              </p:ext>
            </p:extLst>
          </p:nvPr>
        </p:nvGraphicFramePr>
        <p:xfrm>
          <a:off x="2320119" y="1023579"/>
          <a:ext cx="6991832" cy="5423873"/>
        </p:xfrm>
        <a:graphic>
          <a:graphicData uri="http://schemas.openxmlformats.org/drawingml/2006/table">
            <a:tbl>
              <a:tblPr firstRow="1" firstCol="1" bandRow="1"/>
              <a:tblGrid>
                <a:gridCol w="725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2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6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6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8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14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4. Организационно-методическое сопровождение реализации программы дошкольного образования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6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4.8.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Межрегиональный Всероссийский Фестиваль педагогических идей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«Дошкольное образование: опыт и перспективы»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 2026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Центральное управление министерства образования Самарской области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9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4.9.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Региональный Марафон педагогических проектов (практик) в системе дошкольного образования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 2026 г.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ГБУ ДПО «Отрадненский РЦ»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1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4.10.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Методическая неделя «Реализация проектов по математическому и естественно-научному направлению образования дошкольников»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 2026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5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4.11.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Внедрение проекта «Добрые игры» в образовательную деятельность ДОО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сентября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2026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Организации ДПО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5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4.12.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Внедрение проекта «Орлята-дошколята»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 образовательную деятельность ДОО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сентября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2026 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ГАУ ДПО СО ИРО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Организации ДПО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35" marR="53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77415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Liberation Sans"/>
        <a:cs typeface="Liberation Sans"/>
      </a:majorFont>
      <a:minorFont>
        <a:latin typeface="Aptos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1342</Words>
  <Application>Microsoft Office PowerPoint</Application>
  <DocSecurity>0</DocSecurity>
  <PresentationFormat>Произвольный</PresentationFormat>
  <Paragraphs>281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ARCO</vt:lpstr>
      <vt:lpstr>Liberation Sans</vt:lpstr>
      <vt:lpstr>Times New Roman</vt:lpstr>
      <vt:lpstr>Aptos</vt:lpstr>
      <vt:lpstr>Aptos Display</vt:lpstr>
      <vt:lpstr>Calibri</vt:lpstr>
      <vt:lpstr>Golos Text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aleksmirnova@proton.me</dc:creator>
  <cp:lastModifiedBy>1</cp:lastModifiedBy>
  <cp:revision>33</cp:revision>
  <dcterms:created xsi:type="dcterms:W3CDTF">2026-02-04T19:22:04Z</dcterms:created>
  <dcterms:modified xsi:type="dcterms:W3CDTF">2026-04-23T08:27:17Z</dcterms:modified>
  <dc:identifier/>
  <dc:language/>
  <cp:version/>
</cp:coreProperties>
</file>